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8" r:id="rId10"/>
    <p:sldId id="269" r:id="rId11"/>
    <p:sldId id="271" r:id="rId12"/>
    <p:sldId id="273" r:id="rId13"/>
    <p:sldId id="275" r:id="rId14"/>
    <p:sldId id="277" r:id="rId15"/>
    <p:sldId id="279" r:id="rId16"/>
    <p:sldId id="281" r:id="rId17"/>
    <p:sldId id="283" r:id="rId18"/>
    <p:sldId id="285" r:id="rId19"/>
    <p:sldId id="287" r:id="rId20"/>
    <p:sldId id="289" r:id="rId21"/>
    <p:sldId id="291" r:id="rId22"/>
    <p:sldId id="293" r:id="rId23"/>
    <p:sldId id="295" r:id="rId24"/>
    <p:sldId id="266" r:id="rId25"/>
    <p:sldId id="296" r:id="rId26"/>
    <p:sldId id="298" r:id="rId27"/>
    <p:sldId id="299" r:id="rId28"/>
    <p:sldId id="301" r:id="rId29"/>
    <p:sldId id="303" r:id="rId30"/>
    <p:sldId id="305" r:id="rId31"/>
    <p:sldId id="307" r:id="rId32"/>
    <p:sldId id="309" r:id="rId33"/>
    <p:sldId id="311" r:id="rId34"/>
    <p:sldId id="313" r:id="rId35"/>
    <p:sldId id="31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8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D87B93-653D-42C8-BC4B-8D4442A374B5}" type="datetimeFigureOut">
              <a:rPr lang="es-MX" smtClean="0"/>
              <a:t>14/11/2013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A231DB-7E5D-4856-9248-680663AC2F96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¿El pretérito o el imperfecto?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Autofit/>
          </a:bodyPr>
          <a:lstStyle/>
          <a:p>
            <a:r>
              <a:rPr lang="en-US" sz="8000" dirty="0" smtClean="0"/>
              <a:t>Ayer, </a:t>
            </a:r>
            <a:r>
              <a:rPr lang="en-US" sz="8000" dirty="0" err="1" smtClean="0"/>
              <a:t>yo</a:t>
            </a:r>
            <a:r>
              <a:rPr lang="en-US" sz="8000" dirty="0" smtClean="0"/>
              <a:t> _________ </a:t>
            </a:r>
            <a:r>
              <a:rPr lang="en-US" sz="8000" dirty="0" err="1" smtClean="0"/>
              <a:t>una</a:t>
            </a:r>
            <a:r>
              <a:rPr lang="en-US" sz="8000" dirty="0" smtClean="0"/>
              <a:t> </a:t>
            </a:r>
            <a:r>
              <a:rPr lang="en-US" sz="8000" dirty="0" err="1" smtClean="0"/>
              <a:t>blusa</a:t>
            </a:r>
            <a:r>
              <a:rPr lang="en-US" sz="8000" dirty="0" smtClean="0"/>
              <a:t> de </a:t>
            </a:r>
            <a:r>
              <a:rPr lang="en-US" sz="8000" dirty="0" err="1" smtClean="0"/>
              <a:t>seda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comprar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410361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FF0000"/>
                </a:solidFill>
              </a:rPr>
              <a:t>compré</a:t>
            </a:r>
            <a:endParaRPr lang="es-MX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Cada</a:t>
            </a:r>
            <a:r>
              <a:rPr lang="en-US" sz="8000" dirty="0" smtClean="0"/>
              <a:t> </a:t>
            </a:r>
            <a:r>
              <a:rPr lang="en-US" sz="8000" dirty="0" err="1" smtClean="0"/>
              <a:t>diciembre</a:t>
            </a:r>
            <a:r>
              <a:rPr lang="en-US" sz="8000" dirty="0" smtClean="0"/>
              <a:t>, mi </a:t>
            </a:r>
            <a:r>
              <a:rPr lang="en-US" sz="8000" dirty="0" err="1" smtClean="0"/>
              <a:t>madre</a:t>
            </a:r>
            <a:r>
              <a:rPr lang="en-US" sz="8000" dirty="0" smtClean="0"/>
              <a:t> _______ los </a:t>
            </a:r>
            <a:r>
              <a:rPr lang="en-US" sz="8000" dirty="0" err="1" smtClean="0"/>
              <a:t>suéteres</a:t>
            </a:r>
            <a:r>
              <a:rPr lang="en-US" sz="8000" dirty="0" smtClean="0"/>
              <a:t>.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23622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hacer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23622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hacía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Autofit/>
          </a:bodyPr>
          <a:lstStyle/>
          <a:p>
            <a:r>
              <a:rPr lang="en-US" sz="8000" dirty="0" smtClean="0"/>
              <a:t>Los </a:t>
            </a:r>
            <a:r>
              <a:rPr lang="en-US" sz="8000" dirty="0" err="1" smtClean="0"/>
              <a:t>pantalones</a:t>
            </a:r>
            <a:r>
              <a:rPr lang="en-US" sz="8000" dirty="0" smtClean="0"/>
              <a:t> _________</a:t>
            </a:r>
            <a:r>
              <a:rPr lang="en-US" sz="8000" dirty="0" err="1" smtClean="0"/>
              <a:t>ciento</a:t>
            </a:r>
            <a:r>
              <a:rPr lang="en-US" sz="8000" dirty="0" smtClean="0"/>
              <a:t> </a:t>
            </a:r>
            <a:r>
              <a:rPr lang="en-US" sz="8000" dirty="0" err="1" smtClean="0"/>
              <a:t>veinte</a:t>
            </a:r>
            <a:r>
              <a:rPr lang="en-US" sz="8000" dirty="0" smtClean="0"/>
              <a:t> </a:t>
            </a:r>
            <a:r>
              <a:rPr lang="en-US" sz="8000" dirty="0" err="1" smtClean="0"/>
              <a:t>dólares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costar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costaban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Autofit/>
          </a:bodyPr>
          <a:lstStyle/>
          <a:p>
            <a:r>
              <a:rPr lang="en-US" sz="8000" dirty="0" smtClean="0"/>
              <a:t>El </a:t>
            </a:r>
            <a:r>
              <a:rPr lang="en-US" sz="8000" dirty="0" err="1" smtClean="0"/>
              <a:t>jueves</a:t>
            </a:r>
            <a:r>
              <a:rPr lang="en-US" sz="8000" dirty="0" smtClean="0"/>
              <a:t> </a:t>
            </a:r>
            <a:r>
              <a:rPr lang="en-US" sz="8000" dirty="0" err="1" smtClean="0"/>
              <a:t>pasado</a:t>
            </a:r>
            <a:r>
              <a:rPr lang="en-US" sz="8000" dirty="0" smtClean="0"/>
              <a:t>, Alberto ________ en la </a:t>
            </a:r>
            <a:r>
              <a:rPr lang="en-US" sz="8000" dirty="0" err="1" smtClean="0"/>
              <a:t>zapatería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962400" y="25146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trabajar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25146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FF0000"/>
                </a:solidFill>
              </a:rPr>
              <a:t>trabajó</a:t>
            </a:r>
            <a:endParaRPr lang="es-MX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r>
              <a:rPr lang="en-US" sz="8000" dirty="0" smtClean="0"/>
              <a:t>Las </a:t>
            </a:r>
            <a:r>
              <a:rPr lang="en-US" sz="8000" dirty="0" err="1" smtClean="0"/>
              <a:t>chicas</a:t>
            </a:r>
            <a:r>
              <a:rPr lang="en-US" sz="8000" dirty="0" smtClean="0"/>
              <a:t> __________ los </a:t>
            </a:r>
            <a:r>
              <a:rPr lang="en-US" sz="8000" dirty="0" err="1" smtClean="0"/>
              <a:t>vestidos</a:t>
            </a:r>
            <a:r>
              <a:rPr lang="en-US" sz="8000" dirty="0" smtClean="0"/>
              <a:t> y los </a:t>
            </a:r>
            <a:r>
              <a:rPr lang="en-US" sz="8000" dirty="0" err="1" smtClean="0"/>
              <a:t>tacones</a:t>
            </a:r>
            <a:r>
              <a:rPr lang="en-US" sz="8000" dirty="0" smtClean="0"/>
              <a:t>.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probar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probaban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68762"/>
          </a:xfrm>
        </p:spPr>
        <p:txBody>
          <a:bodyPr>
            <a:noAutofit/>
          </a:bodyPr>
          <a:lstStyle/>
          <a:p>
            <a:r>
              <a:rPr lang="en-US" sz="8000" dirty="0" smtClean="0"/>
              <a:t> Los </a:t>
            </a:r>
            <a:r>
              <a:rPr lang="en-US" sz="8000" dirty="0" err="1" smtClean="0"/>
              <a:t>calcetines</a:t>
            </a:r>
            <a:r>
              <a:rPr lang="en-US" sz="8000" dirty="0" smtClean="0"/>
              <a:t> ___ </a:t>
            </a:r>
            <a:r>
              <a:rPr lang="en-US" sz="8000" dirty="0" err="1" smtClean="0"/>
              <a:t>negros</a:t>
            </a:r>
            <a:r>
              <a:rPr lang="en-US" sz="8000" dirty="0" smtClean="0"/>
              <a:t> y de </a:t>
            </a:r>
            <a:r>
              <a:rPr lang="en-US" sz="8000" dirty="0" err="1" smtClean="0"/>
              <a:t>lana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0" y="17526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ser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18288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eran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Anteayer</a:t>
            </a:r>
            <a:r>
              <a:rPr lang="en-US" sz="8000" dirty="0" smtClean="0"/>
              <a:t>, </a:t>
            </a:r>
            <a:r>
              <a:rPr lang="en-US" sz="8000" dirty="0" err="1" smtClean="0"/>
              <a:t>Lucía</a:t>
            </a:r>
            <a:r>
              <a:rPr lang="en-US" sz="8000" dirty="0" smtClean="0"/>
              <a:t> _________ con el </a:t>
            </a:r>
            <a:r>
              <a:rPr lang="en-US" sz="8000" dirty="0" err="1" smtClean="0"/>
              <a:t>vendedor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regatear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FF0000"/>
                </a:solidFill>
              </a:rPr>
              <a:t>regateó</a:t>
            </a:r>
            <a:endParaRPr lang="es-MX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Cada</a:t>
            </a:r>
            <a:r>
              <a:rPr lang="en-US" sz="8000" dirty="0" smtClean="0"/>
              <a:t> </a:t>
            </a:r>
            <a:r>
              <a:rPr lang="en-US" sz="8000" dirty="0" err="1" smtClean="0"/>
              <a:t>día</a:t>
            </a:r>
            <a:r>
              <a:rPr lang="en-US" sz="8000" dirty="0" smtClean="0"/>
              <a:t> , Patricia __________ </a:t>
            </a:r>
            <a:r>
              <a:rPr lang="en-US" sz="8000" dirty="0" err="1" smtClean="0"/>
              <a:t>ropa</a:t>
            </a:r>
            <a:r>
              <a:rPr lang="en-US" sz="8000" dirty="0" smtClean="0"/>
              <a:t> </a:t>
            </a:r>
            <a:r>
              <a:rPr lang="en-US" sz="8000" dirty="0" err="1" smtClean="0"/>
              <a:t>bonita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llevar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336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llevaba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Tú</a:t>
            </a:r>
            <a:r>
              <a:rPr lang="en-US" sz="8000" dirty="0" smtClean="0"/>
              <a:t> </a:t>
            </a:r>
            <a:r>
              <a:rPr lang="en-US" sz="8000" dirty="0" err="1" smtClean="0"/>
              <a:t>buscabas</a:t>
            </a:r>
            <a:r>
              <a:rPr lang="en-US" sz="8000" dirty="0" smtClean="0"/>
              <a:t> la </a:t>
            </a:r>
            <a:r>
              <a:rPr lang="en-US" sz="8000" dirty="0" err="1" smtClean="0"/>
              <a:t>ropa</a:t>
            </a:r>
            <a:r>
              <a:rPr lang="en-US" sz="8000" dirty="0" smtClean="0"/>
              <a:t>, </a:t>
            </a:r>
            <a:r>
              <a:rPr lang="en-US" sz="8000" dirty="0" err="1" smtClean="0"/>
              <a:t>cuando</a:t>
            </a:r>
            <a:r>
              <a:rPr lang="en-US" sz="8000" dirty="0" smtClean="0"/>
              <a:t> el criminal________.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38100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entrar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38100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FF0000"/>
                </a:solidFill>
              </a:rPr>
              <a:t>entró</a:t>
            </a:r>
            <a:endParaRPr lang="es-MX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373562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Primero</a:t>
            </a:r>
            <a:r>
              <a:rPr lang="en-US" sz="8000" dirty="0" smtClean="0"/>
              <a:t>, </a:t>
            </a:r>
            <a:r>
              <a:rPr lang="en-US" sz="8000" dirty="0" err="1" smtClean="0"/>
              <a:t>tú</a:t>
            </a:r>
            <a:r>
              <a:rPr lang="en-US" sz="8000" dirty="0" smtClean="0"/>
              <a:t> ____ a GAP. Segundo, ________ los jeans.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4953000" y="914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ir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9144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FF0000"/>
                </a:solidFill>
              </a:rPr>
              <a:t>fuiste</a:t>
            </a:r>
            <a:endParaRPr lang="es-MX" sz="8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2766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probar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2766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FF0000"/>
                </a:solidFill>
              </a:rPr>
              <a:t>probaste</a:t>
            </a:r>
            <a:endParaRPr lang="es-MX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¿El pretérito o el imperfecto?</a:t>
            </a:r>
            <a:endParaRPr lang="es-MX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Sabemos el pretérito y sabemos el imperfecto pero </a:t>
            </a:r>
          </a:p>
          <a:p>
            <a:pPr algn="ctr">
              <a:buNone/>
            </a:pPr>
            <a:r>
              <a:rPr lang="es-MX" sz="4400" b="1" dirty="0" smtClean="0"/>
              <a:t>¿¿cuándo los usamos??</a:t>
            </a:r>
            <a:endParaRPr lang="es-MX" sz="4400" b="1" dirty="0"/>
          </a:p>
        </p:txBody>
      </p:sp>
      <p:pic>
        <p:nvPicPr>
          <p:cNvPr id="1026" name="Picture 2" descr="C:\Users\Erin\AppData\Local\Microsoft\Windows\Temporary Internet Files\Content.IE5\YVXCXU1M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810000"/>
            <a:ext cx="2819172" cy="2819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Yo</a:t>
            </a:r>
            <a:r>
              <a:rPr lang="en-US" sz="8000" dirty="0" smtClean="0"/>
              <a:t> _______ </a:t>
            </a:r>
            <a:r>
              <a:rPr lang="en-US" sz="8000" dirty="0" err="1" smtClean="0"/>
              <a:t>veintiun</a:t>
            </a:r>
            <a:r>
              <a:rPr lang="en-US" sz="8000" dirty="0" smtClean="0"/>
              <a:t> </a:t>
            </a:r>
            <a:r>
              <a:rPr lang="en-US" sz="8000" dirty="0" err="1" smtClean="0"/>
              <a:t>años</a:t>
            </a:r>
            <a:r>
              <a:rPr lang="en-US" sz="8000" dirty="0" smtClean="0"/>
              <a:t> </a:t>
            </a:r>
            <a:r>
              <a:rPr lang="en-US" sz="8000" dirty="0" err="1" smtClean="0"/>
              <a:t>cuando</a:t>
            </a:r>
            <a:r>
              <a:rPr lang="en-US" sz="8000" dirty="0" smtClean="0"/>
              <a:t> _______ de la </a:t>
            </a:r>
            <a:r>
              <a:rPr lang="en-US" sz="8000" dirty="0" err="1" smtClean="0"/>
              <a:t>universidad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4572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tener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4572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tenía</a:t>
            </a:r>
            <a:endParaRPr lang="es-MX" sz="8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29718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graduarse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29718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me gradué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Autofit/>
          </a:bodyPr>
          <a:lstStyle/>
          <a:p>
            <a:r>
              <a:rPr lang="en-US" sz="8000" dirty="0" smtClean="0"/>
              <a:t>En el </a:t>
            </a:r>
            <a:r>
              <a:rPr lang="en-US" sz="8000" dirty="0" err="1" smtClean="0"/>
              <a:t>viernes</a:t>
            </a:r>
            <a:r>
              <a:rPr lang="en-US" sz="8000" dirty="0" smtClean="0"/>
              <a:t> negro, </a:t>
            </a:r>
            <a:r>
              <a:rPr lang="en-US" sz="8000" dirty="0" err="1" smtClean="0"/>
              <a:t>las</a:t>
            </a:r>
            <a:r>
              <a:rPr lang="en-US" sz="8000" dirty="0" smtClean="0"/>
              <a:t> </a:t>
            </a:r>
            <a:r>
              <a:rPr lang="en-US" sz="8000" dirty="0" err="1" smtClean="0"/>
              <a:t>ofertas</a:t>
            </a:r>
            <a:r>
              <a:rPr lang="en-US" sz="8000" dirty="0" smtClean="0"/>
              <a:t> ___________a </a:t>
            </a:r>
            <a:r>
              <a:rPr lang="en-US" sz="8000" dirty="0" err="1" smtClean="0"/>
              <a:t>las</a:t>
            </a:r>
            <a:r>
              <a:rPr lang="en-US" sz="8000" dirty="0" smtClean="0"/>
              <a:t> </a:t>
            </a:r>
            <a:r>
              <a:rPr lang="en-US" sz="8000" dirty="0" err="1" smtClean="0"/>
              <a:t>cinco</a:t>
            </a:r>
            <a:r>
              <a:rPr lang="en-US" sz="8000" dirty="0" smtClean="0"/>
              <a:t> de la </a:t>
            </a:r>
            <a:r>
              <a:rPr lang="en-US" sz="8000" dirty="0" err="1" smtClean="0"/>
              <a:t>mañana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empezar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empezaron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>
            <a:noAutofit/>
          </a:bodyPr>
          <a:lstStyle/>
          <a:p>
            <a:r>
              <a:rPr lang="en-US" sz="8000" dirty="0" smtClean="0"/>
              <a:t>El </a:t>
            </a:r>
            <a:r>
              <a:rPr lang="en-US" sz="8000" dirty="0" err="1" smtClean="0"/>
              <a:t>dependiente</a:t>
            </a:r>
            <a:r>
              <a:rPr lang="en-US" sz="8000" dirty="0" smtClean="0"/>
              <a:t> _______ </a:t>
            </a:r>
            <a:r>
              <a:rPr lang="en-US" sz="8000" dirty="0" err="1" smtClean="0"/>
              <a:t>simpático</a:t>
            </a:r>
            <a:r>
              <a:rPr lang="en-US" sz="8000" dirty="0" smtClean="0"/>
              <a:t> y </a:t>
            </a:r>
            <a:r>
              <a:rPr lang="en-US" sz="8000" dirty="0" err="1" smtClean="0"/>
              <a:t>amable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ser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9050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era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610600" cy="5211762"/>
          </a:xfrm>
        </p:spPr>
        <p:txBody>
          <a:bodyPr>
            <a:noAutofit/>
          </a:bodyPr>
          <a:lstStyle/>
          <a:p>
            <a:r>
              <a:rPr lang="en-US" sz="8000" dirty="0" smtClean="0"/>
              <a:t>Lola </a:t>
            </a:r>
            <a:r>
              <a:rPr lang="en-US" sz="8000" dirty="0" err="1" smtClean="0"/>
              <a:t>siempre</a:t>
            </a:r>
            <a:r>
              <a:rPr lang="en-US" sz="8000" dirty="0" smtClean="0"/>
              <a:t> __________ la </a:t>
            </a:r>
            <a:r>
              <a:rPr lang="en-US" sz="8000" dirty="0" err="1" smtClean="0"/>
              <a:t>etiqueta</a:t>
            </a:r>
            <a:r>
              <a:rPr lang="en-US" sz="8000" dirty="0" smtClean="0"/>
              <a:t> de la </a:t>
            </a:r>
            <a:r>
              <a:rPr lang="en-US" sz="8000" dirty="0" err="1" smtClean="0"/>
              <a:t>camisa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76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cortar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48361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cortaba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dirty="0" smtClean="0"/>
              <a:t>Ir (imperfecto) + a + </a:t>
            </a:r>
            <a:r>
              <a:rPr lang="es-MX" sz="4000" dirty="0" err="1" smtClean="0"/>
              <a:t>infinitive</a:t>
            </a:r>
            <a:r>
              <a:rPr lang="es-MX" sz="4000" dirty="0" smtClean="0"/>
              <a:t>… pero (pretérito)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 err="1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Indica</a:t>
            </a:r>
            <a:r>
              <a:rPr lang="en-US" dirty="0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i="1" dirty="0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“Was/was not going to do (</a:t>
            </a:r>
            <a:r>
              <a:rPr lang="en-US" b="1" i="1" dirty="0" err="1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imperfecto</a:t>
            </a:r>
            <a:r>
              <a:rPr lang="en-US" i="1" dirty="0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)”… but… “this happened instead (</a:t>
            </a:r>
            <a:r>
              <a:rPr lang="en-US" i="1" u="sng" dirty="0" err="1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pretérito</a:t>
            </a:r>
            <a:r>
              <a:rPr lang="en-US" i="1" dirty="0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)”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Elena y yo </a:t>
            </a:r>
            <a:r>
              <a:rPr lang="es-ES_tradnl" b="1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íbamos</a:t>
            </a:r>
            <a:r>
              <a:rPr lang="es-ES_tradnl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 a ir de compras pero ella </a:t>
            </a:r>
            <a:r>
              <a:rPr lang="es-ES_tradnl" u="sng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tuvo</a:t>
            </a:r>
            <a:r>
              <a:rPr lang="es-ES_tradnl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 que estudiar.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_tradnl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No </a:t>
            </a:r>
            <a:r>
              <a:rPr lang="es-ES_tradnl" b="1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iba</a:t>
            </a:r>
            <a:r>
              <a:rPr lang="es-ES_tradnl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 a comprar nada pero me </a:t>
            </a:r>
            <a:r>
              <a:rPr lang="es-ES_tradnl" u="sng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dieron</a:t>
            </a:r>
            <a:r>
              <a:rPr lang="es-ES_tradnl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 un descuento.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……………………..a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81000" y="640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Indica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“Was/was not going to do (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imperfecto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)”… but… “more information (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imperfecto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)”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Ejemplos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Iban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 a visitar el Mercado pero </a:t>
            </a: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estaban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 muy cansados.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Iba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 a ir a la fiesta pero </a:t>
            </a: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estaba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 muy enferma.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dirty="0" smtClean="0"/>
              <a:t>Ir (imperfecto) + a + </a:t>
            </a:r>
            <a:r>
              <a:rPr lang="es-MX" sz="4000" dirty="0" err="1" smtClean="0"/>
              <a:t>infinitive</a:t>
            </a:r>
            <a:r>
              <a:rPr lang="es-MX" sz="4000" dirty="0" smtClean="0"/>
              <a:t>… pero (imperfecto)</a:t>
            </a:r>
            <a:endParaRPr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 err="1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Indica</a:t>
            </a:r>
            <a:r>
              <a:rPr lang="en-US" dirty="0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i="1" dirty="0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“Was/was not going to do (</a:t>
            </a:r>
            <a:r>
              <a:rPr lang="en-US" b="1" i="1" dirty="0" err="1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imperfecto</a:t>
            </a:r>
            <a:r>
              <a:rPr lang="en-US" i="1" dirty="0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)”… but… “more background information (</a:t>
            </a:r>
            <a:r>
              <a:rPr lang="en-US" i="1" dirty="0" err="1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imperfecto</a:t>
            </a:r>
            <a:r>
              <a:rPr lang="en-US" i="1" dirty="0" smtClean="0">
                <a:latin typeface="Maiandra GD" pitchFamily="34" charset="0"/>
                <a:ea typeface="Calibri" pitchFamily="34" charset="0"/>
                <a:cs typeface="Times New Roman" pitchFamily="18" charset="0"/>
              </a:rPr>
              <a:t>)”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_tradnl" b="1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Iban</a:t>
            </a:r>
            <a:r>
              <a:rPr lang="es-ES_tradnl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 a visitar el Mercado pero </a:t>
            </a:r>
            <a:r>
              <a:rPr lang="es-ES_tradnl" b="1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estaban</a:t>
            </a:r>
            <a:r>
              <a:rPr lang="es-ES_tradnl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 muy cansados.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s-ES_tradnl" b="1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Iba</a:t>
            </a:r>
            <a:r>
              <a:rPr lang="es-ES_tradnl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 a ir a la fiesta pero </a:t>
            </a:r>
            <a:r>
              <a:rPr lang="es-ES_tradnl" b="1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estaba</a:t>
            </a:r>
            <a:r>
              <a:rPr lang="es-ES_tradnl" dirty="0" smtClean="0">
                <a:solidFill>
                  <a:schemeClr val="tx1"/>
                </a:solidFill>
                <a:latin typeface="Maiandra GD" pitchFamily="34" charset="0"/>
                <a:ea typeface="Calibri" pitchFamily="34" charset="0"/>
                <a:cs typeface="Times New Roman" pitchFamily="18" charset="0"/>
              </a:rPr>
              <a:t> muy enferma.</a:t>
            </a:r>
            <a:endParaRPr lang="es-ES_tradnl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Maiandra GD" pitchFamily="34" charset="0"/>
                <a:ea typeface="Calibri" pitchFamily="34" charset="0"/>
                <a:cs typeface="Times New Roman" pitchFamily="18" charset="0"/>
              </a:rPr>
              <a:t>……………………..a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pPr algn="ctr"/>
            <a:r>
              <a:rPr lang="en-US" sz="8800" dirty="0" err="1" smtClean="0"/>
              <a:t>Practicamos</a:t>
            </a:r>
            <a:r>
              <a:rPr lang="en-US" sz="8800" dirty="0" smtClean="0"/>
              <a:t>. </a:t>
            </a:r>
            <a:r>
              <a:rPr lang="en-US" sz="8800" dirty="0" err="1" smtClean="0"/>
              <a:t>Completa</a:t>
            </a:r>
            <a:r>
              <a:rPr lang="en-US" sz="8800" dirty="0" smtClean="0"/>
              <a:t> </a:t>
            </a:r>
            <a:r>
              <a:rPr lang="en-US" sz="8800" dirty="0" err="1" smtClean="0"/>
              <a:t>las</a:t>
            </a:r>
            <a:r>
              <a:rPr lang="en-US" sz="8800" dirty="0" smtClean="0"/>
              <a:t> </a:t>
            </a:r>
            <a:r>
              <a:rPr lang="en-US" sz="8800" dirty="0" err="1" smtClean="0"/>
              <a:t>frases</a:t>
            </a:r>
            <a:r>
              <a:rPr lang="en-US" sz="8800" dirty="0" smtClean="0"/>
              <a:t> con </a:t>
            </a:r>
            <a:r>
              <a:rPr lang="en-US" sz="8800" dirty="0" err="1" smtClean="0"/>
              <a:t>las</a:t>
            </a:r>
            <a:r>
              <a:rPr lang="en-US" sz="8800" dirty="0" smtClean="0"/>
              <a:t> </a:t>
            </a:r>
            <a:r>
              <a:rPr lang="en-US" sz="8800" dirty="0" err="1" smtClean="0"/>
              <a:t>formas</a:t>
            </a:r>
            <a:r>
              <a:rPr lang="en-US" sz="8800" dirty="0" smtClean="0"/>
              <a:t> </a:t>
            </a:r>
            <a:r>
              <a:rPr lang="en-US" sz="8800" dirty="0" err="1" smtClean="0"/>
              <a:t>correctas</a:t>
            </a:r>
            <a:r>
              <a:rPr lang="en-US" sz="8800" dirty="0" smtClean="0"/>
              <a:t> de los </a:t>
            </a:r>
            <a:r>
              <a:rPr lang="en-US" sz="8800" dirty="0" err="1" smtClean="0"/>
              <a:t>verbos</a:t>
            </a:r>
            <a:r>
              <a:rPr lang="en-US" sz="8800" dirty="0" smtClean="0"/>
              <a:t>.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 </a:t>
            </a:r>
            <a:r>
              <a:rPr lang="en-US" sz="9600" dirty="0" err="1" smtClean="0"/>
              <a:t>Yo</a:t>
            </a:r>
            <a:r>
              <a:rPr lang="en-US" sz="9600" dirty="0" smtClean="0"/>
              <a:t> ___ a </a:t>
            </a:r>
            <a:r>
              <a:rPr lang="en-US" sz="9600" dirty="0" err="1" smtClean="0"/>
              <a:t>visitarte</a:t>
            </a:r>
            <a:r>
              <a:rPr lang="en-US" sz="9600" dirty="0" smtClean="0"/>
              <a:t>, </a:t>
            </a:r>
            <a:r>
              <a:rPr lang="en-US" sz="9600" dirty="0" err="1" smtClean="0"/>
              <a:t>pero</a:t>
            </a:r>
            <a:r>
              <a:rPr lang="en-US" sz="9600" dirty="0" smtClean="0"/>
              <a:t> ________ </a:t>
            </a:r>
            <a:r>
              <a:rPr lang="en-US" sz="9600" dirty="0" err="1" smtClean="0"/>
              <a:t>tarde</a:t>
            </a:r>
            <a:r>
              <a:rPr lang="en-US" sz="9600" dirty="0" smtClean="0"/>
              <a:t>.  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40386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llegar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0386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3"/>
                </a:solidFill>
              </a:rPr>
              <a:t>llegué</a:t>
            </a:r>
            <a:endParaRPr lang="es-MX" sz="80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10668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iba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10600" cy="528796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Ana ___ a </a:t>
            </a:r>
            <a:r>
              <a:rPr lang="en-US" sz="8000" dirty="0" err="1" smtClean="0"/>
              <a:t>asistir</a:t>
            </a:r>
            <a:r>
              <a:rPr lang="en-US" sz="8000" dirty="0" smtClean="0"/>
              <a:t> la fiesta </a:t>
            </a:r>
            <a:r>
              <a:rPr lang="en-US" sz="8000" dirty="0" err="1" smtClean="0"/>
              <a:t>pero</a:t>
            </a:r>
            <a:r>
              <a:rPr lang="en-US" sz="8000" dirty="0" smtClean="0"/>
              <a:t> ________ </a:t>
            </a:r>
            <a:r>
              <a:rPr lang="en-US" sz="8000" dirty="0" err="1" smtClean="0"/>
              <a:t>que</a:t>
            </a:r>
            <a:r>
              <a:rPr lang="en-US" sz="8000" dirty="0" smtClean="0"/>
              <a:t> </a:t>
            </a:r>
            <a:r>
              <a:rPr lang="en-US" sz="8000" dirty="0" err="1" smtClean="0"/>
              <a:t>estudiar</a:t>
            </a:r>
            <a:r>
              <a:rPr lang="en-US" sz="8000" dirty="0" smtClean="0"/>
              <a:t>. 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9718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tener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3"/>
                </a:solidFill>
              </a:rPr>
              <a:t>tuvo</a:t>
            </a:r>
            <a:endParaRPr lang="es-MX" sz="80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6096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iba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 </a:t>
            </a:r>
            <a:r>
              <a:rPr lang="en-US" sz="8000" dirty="0" err="1" smtClean="0"/>
              <a:t>Tú</a:t>
            </a:r>
            <a:r>
              <a:rPr lang="en-US" sz="8000" dirty="0" smtClean="0"/>
              <a:t> _____ a </a:t>
            </a:r>
            <a:r>
              <a:rPr lang="en-US" sz="8000" dirty="0" err="1" smtClean="0"/>
              <a:t>hacer</a:t>
            </a:r>
            <a:r>
              <a:rPr lang="en-US" sz="8000" dirty="0" smtClean="0"/>
              <a:t> la comida, </a:t>
            </a:r>
            <a:r>
              <a:rPr lang="en-US" sz="8000" dirty="0" err="1" smtClean="0"/>
              <a:t>pero</a:t>
            </a:r>
            <a:r>
              <a:rPr lang="en-US" sz="8000" dirty="0" smtClean="0"/>
              <a:t> ________ </a:t>
            </a:r>
            <a:r>
              <a:rPr lang="en-US" sz="8000" dirty="0" err="1" smtClean="0"/>
              <a:t>cansado</a:t>
            </a:r>
            <a:r>
              <a:rPr lang="en-US" sz="8000" dirty="0" smtClean="0"/>
              <a:t>. 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33528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estar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3528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estabas</a:t>
            </a:r>
            <a:endParaRPr lang="es-MX" sz="8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11430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ibas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El pretérito… terminaciones:</a:t>
            </a:r>
            <a:endParaRPr lang="es-MX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4343400" cy="329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1285"/>
                <a:gridCol w="2492115"/>
              </a:tblGrid>
              <a:tr h="822960">
                <a:tc gridSpan="2">
                  <a:txBody>
                    <a:bodyPr/>
                    <a:lstStyle/>
                    <a:p>
                      <a:r>
                        <a:rPr lang="es-MX" sz="4400" dirty="0" smtClean="0"/>
                        <a:t>-AR</a:t>
                      </a:r>
                      <a:endParaRPr lang="es-MX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-é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-amos</a:t>
                      </a:r>
                      <a:endParaRPr lang="es-MX" sz="4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aste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asteis</a:t>
                      </a:r>
                      <a:endParaRPr lang="es-MX" sz="4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-ó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-aron</a:t>
                      </a:r>
                      <a:endParaRPr lang="es-MX" sz="4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24400" y="2133600"/>
          <a:ext cx="4038600" cy="329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9300"/>
                <a:gridCol w="2019300"/>
              </a:tblGrid>
              <a:tr h="822960">
                <a:tc gridSpan="2">
                  <a:txBody>
                    <a:bodyPr/>
                    <a:lstStyle/>
                    <a:p>
                      <a:r>
                        <a:rPr lang="es-MX" sz="4400" dirty="0" smtClean="0"/>
                        <a:t>-ER/-IR</a:t>
                      </a:r>
                      <a:endParaRPr lang="es-MX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-í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imos</a:t>
                      </a:r>
                      <a:endParaRPr lang="es-MX" sz="4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íste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isteis</a:t>
                      </a:r>
                      <a:endParaRPr lang="es-MX" sz="4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ió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ieron</a:t>
                      </a:r>
                      <a:endParaRPr lang="es-MX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715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**Hay muchos verbos irregulares en el pretérito – miren los apuntes del pretérito para más información.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458200" cy="5592762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Ellas</a:t>
            </a:r>
            <a:r>
              <a:rPr lang="en-US" sz="8000" dirty="0" smtClean="0"/>
              <a:t> no _____ a </a:t>
            </a:r>
            <a:r>
              <a:rPr lang="en-US" sz="8000" dirty="0" err="1" smtClean="0"/>
              <a:t>comprar</a:t>
            </a:r>
            <a:r>
              <a:rPr lang="en-US" sz="8000" dirty="0" smtClean="0"/>
              <a:t> la </a:t>
            </a:r>
            <a:r>
              <a:rPr lang="en-US" sz="8000" dirty="0" err="1" smtClean="0"/>
              <a:t>ropa</a:t>
            </a:r>
            <a:r>
              <a:rPr lang="en-US" sz="8000" dirty="0" smtClean="0"/>
              <a:t>, </a:t>
            </a:r>
            <a:r>
              <a:rPr lang="en-US" sz="8000" dirty="0" err="1" smtClean="0"/>
              <a:t>pero</a:t>
            </a:r>
            <a:r>
              <a:rPr lang="en-US" sz="8000" dirty="0" smtClean="0"/>
              <a:t> les ________ un </a:t>
            </a:r>
            <a:r>
              <a:rPr lang="en-US" sz="8000" dirty="0" err="1" smtClean="0"/>
              <a:t>descuento</a:t>
            </a:r>
            <a:r>
              <a:rPr lang="en-US" sz="8000" dirty="0" smtClean="0"/>
              <a:t>.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733800" y="33528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dar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3324761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3"/>
                </a:solidFill>
              </a:rPr>
              <a:t>dieron</a:t>
            </a:r>
            <a:endParaRPr lang="es-MX" sz="80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9144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iban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 Cecilia ___ a </a:t>
            </a:r>
            <a:r>
              <a:rPr lang="en-US" sz="8000" dirty="0" err="1" smtClean="0"/>
              <a:t>comprar</a:t>
            </a:r>
            <a:r>
              <a:rPr lang="en-US" sz="8000" dirty="0" smtClean="0"/>
              <a:t> los </a:t>
            </a:r>
            <a:r>
              <a:rPr lang="en-US" sz="8000" dirty="0" err="1" smtClean="0"/>
              <a:t>zapatos</a:t>
            </a:r>
            <a:r>
              <a:rPr lang="en-US" sz="8000" dirty="0" smtClean="0"/>
              <a:t>, </a:t>
            </a:r>
            <a:r>
              <a:rPr lang="en-US" sz="8000" dirty="0" err="1" smtClean="0"/>
              <a:t>pero</a:t>
            </a:r>
            <a:r>
              <a:rPr lang="en-US" sz="8000" dirty="0" smtClean="0"/>
              <a:t> </a:t>
            </a:r>
            <a:r>
              <a:rPr lang="en-US" sz="8000" dirty="0" err="1" smtClean="0"/>
              <a:t>Pilar</a:t>
            </a:r>
            <a:r>
              <a:rPr lang="en-US" sz="8000" dirty="0" smtClean="0"/>
              <a:t> le _______</a:t>
            </a:r>
            <a:r>
              <a:rPr lang="en-US" sz="8000" dirty="0" err="1" smtClean="0"/>
              <a:t>que</a:t>
            </a:r>
            <a:r>
              <a:rPr lang="en-US" sz="8000" dirty="0" smtClean="0"/>
              <a:t> </a:t>
            </a:r>
            <a:r>
              <a:rPr lang="en-US" sz="8000" dirty="0" err="1" smtClean="0"/>
              <a:t>eran</a:t>
            </a:r>
            <a:r>
              <a:rPr lang="en-US" sz="8000" dirty="0" smtClean="0"/>
              <a:t> </a:t>
            </a:r>
            <a:r>
              <a:rPr lang="en-US" sz="8000" dirty="0" err="1" smtClean="0"/>
              <a:t>feos</a:t>
            </a:r>
            <a:r>
              <a:rPr lang="en-US" sz="8000" dirty="0" smtClean="0"/>
              <a:t>.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44196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decir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4391561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3"/>
                </a:solidFill>
              </a:rPr>
              <a:t>dijo</a:t>
            </a:r>
            <a:endParaRPr lang="es-MX" sz="80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12192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iba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02362"/>
          </a:xfrm>
        </p:spPr>
        <p:txBody>
          <a:bodyPr>
            <a:noAutofit/>
          </a:bodyPr>
          <a:lstStyle/>
          <a:p>
            <a:r>
              <a:rPr lang="en-US" sz="8000" dirty="0" smtClean="0"/>
              <a:t> Ignacio ___ a </a:t>
            </a:r>
            <a:r>
              <a:rPr lang="en-US" sz="8000" dirty="0" err="1" smtClean="0"/>
              <a:t>comprar</a:t>
            </a:r>
            <a:r>
              <a:rPr lang="en-US" sz="8000" dirty="0" smtClean="0"/>
              <a:t> los jeans </a:t>
            </a:r>
            <a:r>
              <a:rPr lang="en-US" sz="8000" dirty="0" err="1" smtClean="0"/>
              <a:t>pero</a:t>
            </a:r>
            <a:r>
              <a:rPr lang="en-US" sz="8000" dirty="0" smtClean="0"/>
              <a:t> _________ </a:t>
            </a:r>
            <a:r>
              <a:rPr lang="en-US" sz="8000" dirty="0" err="1" smtClean="0"/>
              <a:t>demasiado</a:t>
            </a:r>
            <a:r>
              <a:rPr lang="en-US" sz="8000" dirty="0" smtClean="0"/>
              <a:t>.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38862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costar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858161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costaban</a:t>
            </a:r>
            <a:endParaRPr lang="es-MX" sz="8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152400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iba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</a:t>
            </a:r>
            <a:r>
              <a:rPr lang="en-US" sz="8000" dirty="0" err="1" smtClean="0"/>
              <a:t>Yo</a:t>
            </a:r>
            <a:r>
              <a:rPr lang="en-US" sz="8000" dirty="0" smtClean="0"/>
              <a:t> ___ a </a:t>
            </a:r>
            <a:r>
              <a:rPr lang="en-US" sz="8000" dirty="0" err="1" smtClean="0"/>
              <a:t>nadar</a:t>
            </a:r>
            <a:r>
              <a:rPr lang="en-US" sz="8000" dirty="0" smtClean="0"/>
              <a:t>, </a:t>
            </a:r>
            <a:r>
              <a:rPr lang="en-US" sz="8000" dirty="0" err="1" smtClean="0"/>
              <a:t>pero</a:t>
            </a:r>
            <a:r>
              <a:rPr lang="en-US" sz="8000" dirty="0" smtClean="0"/>
              <a:t> el </a:t>
            </a:r>
            <a:r>
              <a:rPr lang="en-US" sz="8000" dirty="0" err="1" smtClean="0"/>
              <a:t>huracán</a:t>
            </a:r>
            <a:r>
              <a:rPr lang="en-US" sz="8000" dirty="0" smtClean="0"/>
              <a:t> ________.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200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empezar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empezaba</a:t>
            </a:r>
            <a:endParaRPr lang="es-MX" sz="8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8382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iba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449762"/>
          </a:xfrm>
        </p:spPr>
        <p:txBody>
          <a:bodyPr>
            <a:noAutofit/>
          </a:bodyPr>
          <a:lstStyle/>
          <a:p>
            <a:r>
              <a:rPr lang="en-US" sz="8000" dirty="0" smtClean="0"/>
              <a:t> </a:t>
            </a:r>
            <a:r>
              <a:rPr lang="en-US" sz="8000" dirty="0" err="1" smtClean="0"/>
              <a:t>Usted</a:t>
            </a:r>
            <a:r>
              <a:rPr lang="en-US" sz="8000" dirty="0" smtClean="0"/>
              <a:t> ___  a </a:t>
            </a:r>
            <a:r>
              <a:rPr lang="en-US" sz="8000" dirty="0" err="1" smtClean="0"/>
              <a:t>llevar</a:t>
            </a:r>
            <a:r>
              <a:rPr lang="en-US" sz="8000" dirty="0" smtClean="0"/>
              <a:t> </a:t>
            </a:r>
            <a:r>
              <a:rPr lang="en-US" sz="8000" dirty="0" err="1" smtClean="0"/>
              <a:t>las</a:t>
            </a:r>
            <a:r>
              <a:rPr lang="en-US" sz="8000" dirty="0" smtClean="0"/>
              <a:t> </a:t>
            </a:r>
            <a:r>
              <a:rPr lang="en-US" sz="8000" dirty="0" err="1" smtClean="0"/>
              <a:t>bufandas</a:t>
            </a:r>
            <a:r>
              <a:rPr lang="en-US" sz="8000" dirty="0" smtClean="0"/>
              <a:t> </a:t>
            </a:r>
            <a:r>
              <a:rPr lang="en-US" sz="8000" dirty="0" err="1" smtClean="0"/>
              <a:t>pero</a:t>
            </a:r>
            <a:r>
              <a:rPr lang="en-US" sz="8000" dirty="0" smtClean="0"/>
              <a:t> no _______ </a:t>
            </a:r>
            <a:r>
              <a:rPr lang="en-US" sz="8000" dirty="0" err="1" smtClean="0"/>
              <a:t>frío</a:t>
            </a:r>
            <a:r>
              <a:rPr lang="en-US" sz="8000" dirty="0" smtClean="0"/>
              <a:t>.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4290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hacer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400961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hacía</a:t>
            </a:r>
            <a:endParaRPr lang="es-MX" sz="8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9906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iba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1362"/>
          </a:xfrm>
        </p:spPr>
        <p:txBody>
          <a:bodyPr>
            <a:noAutofit/>
          </a:bodyPr>
          <a:lstStyle/>
          <a:p>
            <a:r>
              <a:rPr lang="en-US" sz="8000" dirty="0" smtClean="0"/>
              <a:t> Jorge ___  a </a:t>
            </a:r>
            <a:r>
              <a:rPr lang="en-US" sz="8000" dirty="0" err="1" smtClean="0"/>
              <a:t>comprar</a:t>
            </a:r>
            <a:r>
              <a:rPr lang="en-US" sz="8000" dirty="0" smtClean="0"/>
              <a:t> el </a:t>
            </a:r>
            <a:r>
              <a:rPr lang="en-US" sz="8000" dirty="0" err="1" smtClean="0"/>
              <a:t>traje</a:t>
            </a:r>
            <a:r>
              <a:rPr lang="en-US" sz="8000" dirty="0" smtClean="0"/>
              <a:t> </a:t>
            </a:r>
            <a:r>
              <a:rPr lang="en-US" sz="8000" dirty="0" err="1" smtClean="0"/>
              <a:t>pero</a:t>
            </a:r>
            <a:r>
              <a:rPr lang="en-US" sz="8000" dirty="0" smtClean="0"/>
              <a:t> no ________ </a:t>
            </a:r>
            <a:r>
              <a:rPr lang="en-US" sz="8000" dirty="0" err="1" smtClean="0"/>
              <a:t>dinero</a:t>
            </a:r>
            <a:r>
              <a:rPr lang="en-US" sz="8000" dirty="0" smtClean="0"/>
              <a:t>. 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4648200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bg1"/>
                </a:solidFill>
              </a:rPr>
              <a:t>tener</a:t>
            </a:r>
            <a:endParaRPr lang="es-MX" sz="8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6482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tenía</a:t>
            </a:r>
            <a:endParaRPr lang="es-MX" sz="8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3622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chemeClr val="accent2"/>
                </a:solidFill>
              </a:rPr>
              <a:t>iba</a:t>
            </a:r>
            <a:endParaRPr lang="es-MX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b="1" dirty="0" smtClean="0">
                <a:solidFill>
                  <a:schemeClr val="accent4">
                    <a:lumMod val="75000"/>
                  </a:schemeClr>
                </a:solidFill>
              </a:rPr>
              <a:t>El imperfecto… terminaciones: </a:t>
            </a:r>
            <a:endParaRPr lang="es-MX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2133600"/>
          <a:ext cx="4572000" cy="30480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286000"/>
                <a:gridCol w="2286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MX" sz="4400" dirty="0" smtClean="0"/>
                        <a:t>-AR</a:t>
                      </a:r>
                      <a:endParaRPr lang="es-MX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-aba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ábamos</a:t>
                      </a:r>
                      <a:endParaRPr lang="es-MX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abas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abais</a:t>
                      </a:r>
                      <a:endParaRPr lang="es-MX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-aba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aban</a:t>
                      </a:r>
                      <a:endParaRPr lang="es-MX" sz="4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0" y="2133600"/>
          <a:ext cx="4572000" cy="304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  <a:gridCol w="2286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MX" sz="4400" dirty="0" smtClean="0"/>
                        <a:t>-ER/-IR</a:t>
                      </a:r>
                      <a:endParaRPr lang="es-MX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ía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íamos</a:t>
                      </a:r>
                      <a:endParaRPr lang="es-MX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ías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íais</a:t>
                      </a:r>
                      <a:endParaRPr lang="es-MX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ía</a:t>
                      </a:r>
                      <a:endParaRPr lang="es-MX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400" dirty="0" smtClean="0"/>
                        <a:t>-</a:t>
                      </a:r>
                      <a:r>
                        <a:rPr lang="es-MX" sz="4400" dirty="0" err="1" smtClean="0"/>
                        <a:t>ían</a:t>
                      </a:r>
                      <a:endParaRPr lang="es-MX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706562"/>
          </a:xfrm>
        </p:spPr>
        <p:txBody>
          <a:bodyPr>
            <a:noAutofit/>
          </a:bodyPr>
          <a:lstStyle/>
          <a:p>
            <a:r>
              <a:rPr lang="es-MX" sz="4000" dirty="0" smtClean="0">
                <a:solidFill>
                  <a:schemeClr val="accent4">
                    <a:lumMod val="75000"/>
                  </a:schemeClr>
                </a:solidFill>
              </a:rPr>
              <a:t>Af</a:t>
            </a:r>
            <a:r>
              <a:rPr lang="es-MX" sz="4000" b="1" dirty="0" smtClean="0">
                <a:solidFill>
                  <a:schemeClr val="accent4">
                    <a:lumMod val="75000"/>
                  </a:schemeClr>
                </a:solidFill>
              </a:rPr>
              <a:t>ortunadamente – solamente hay 3 verbos irregulares en el imperfecto: </a:t>
            </a:r>
            <a:endParaRPr lang="es-MX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2133600"/>
          <a:ext cx="32004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330"/>
                <a:gridCol w="194807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MX" sz="4000" dirty="0" smtClean="0"/>
                        <a:t>Ser</a:t>
                      </a:r>
                      <a:endParaRPr lang="es-MX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Era</a:t>
                      </a:r>
                      <a:endParaRPr lang="es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Éramos</a:t>
                      </a:r>
                      <a:endParaRPr lang="es-MX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Eras</a:t>
                      </a:r>
                      <a:endParaRPr lang="es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Erais</a:t>
                      </a:r>
                      <a:endParaRPr lang="es-MX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Era</a:t>
                      </a:r>
                      <a:endParaRPr lang="es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Eran</a:t>
                      </a:r>
                      <a:endParaRPr lang="es-MX" sz="4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Erin\AppData\Local\Microsoft\Windows\Temporary Internet Files\Content.IE5\11ZDBKWE\MC9002889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4155" y="228600"/>
            <a:ext cx="1559845" cy="1077799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71800" y="2133600"/>
          <a:ext cx="3276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1336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MX" sz="4000" dirty="0" smtClean="0"/>
                        <a:t>Ir</a:t>
                      </a:r>
                      <a:endParaRPr lang="es-MX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Iba</a:t>
                      </a:r>
                      <a:endParaRPr lang="es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Íbamos</a:t>
                      </a:r>
                      <a:endParaRPr lang="es-MX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Ibas</a:t>
                      </a:r>
                      <a:endParaRPr lang="es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Ibais</a:t>
                      </a:r>
                      <a:endParaRPr lang="es-MX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Iba</a:t>
                      </a:r>
                      <a:endParaRPr lang="es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Iban </a:t>
                      </a:r>
                      <a:endParaRPr lang="es-MX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67400" y="2133600"/>
          <a:ext cx="3276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/>
                <a:gridCol w="196596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MX" sz="4000" dirty="0" smtClean="0"/>
                        <a:t>Ver</a:t>
                      </a:r>
                      <a:endParaRPr lang="es-MX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Veía</a:t>
                      </a:r>
                      <a:endParaRPr lang="es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Veíamos</a:t>
                      </a:r>
                      <a:endParaRPr lang="es-MX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Veías</a:t>
                      </a:r>
                      <a:endParaRPr lang="es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Veíais</a:t>
                      </a:r>
                      <a:endParaRPr lang="es-MX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Veía</a:t>
                      </a:r>
                      <a:endParaRPr lang="es-MX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4000" dirty="0" smtClean="0"/>
                        <a:t>Veían</a:t>
                      </a:r>
                      <a:endParaRPr lang="es-MX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s-MX" sz="5400" dirty="0" smtClean="0"/>
              <a:t>El pretérito v. el imperfecto</a:t>
            </a:r>
            <a:endParaRPr lang="es-MX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r>
              <a:rPr lang="en-US" b="1" u="sng" dirty="0" smtClean="0"/>
              <a:t>S</a:t>
            </a:r>
            <a:r>
              <a:rPr lang="en-US" dirty="0" smtClean="0"/>
              <a:t>ingle instance</a:t>
            </a:r>
          </a:p>
          <a:p>
            <a:r>
              <a:rPr lang="en-US" b="1" u="sng" dirty="0" smtClean="0"/>
              <a:t>A</a:t>
            </a:r>
            <a:r>
              <a:rPr lang="en-US" dirty="0" smtClean="0"/>
              <a:t>ction interrupting an ongoing event</a:t>
            </a:r>
          </a:p>
          <a:p>
            <a:r>
              <a:rPr lang="en-US" b="1" u="sng" dirty="0" smtClean="0"/>
              <a:t>F</a:t>
            </a:r>
            <a:r>
              <a:rPr lang="en-US" dirty="0" smtClean="0"/>
              <a:t>ocus on beginning or end of a time frame</a:t>
            </a:r>
          </a:p>
          <a:p>
            <a:r>
              <a:rPr lang="en-US" b="1" u="sng" dirty="0" smtClean="0"/>
              <a:t>E</a:t>
            </a:r>
            <a:r>
              <a:rPr lang="en-US" dirty="0" smtClean="0"/>
              <a:t>nclosed amount of time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25963"/>
          </a:xfrm>
        </p:spPr>
        <p:txBody>
          <a:bodyPr/>
          <a:lstStyle/>
          <a:p>
            <a:r>
              <a:rPr lang="en-US" b="1" u="sng" dirty="0" smtClean="0"/>
              <a:t>W</a:t>
            </a:r>
            <a:r>
              <a:rPr lang="en-US" dirty="0" smtClean="0"/>
              <a:t>eather</a:t>
            </a:r>
          </a:p>
          <a:p>
            <a:r>
              <a:rPr lang="en-US" b="1" u="sng" dirty="0" smtClean="0"/>
              <a:t>A</a:t>
            </a:r>
            <a:r>
              <a:rPr lang="en-US" dirty="0" smtClean="0"/>
              <a:t>ge</a:t>
            </a:r>
          </a:p>
          <a:p>
            <a:r>
              <a:rPr lang="en-US" b="1" u="sng" dirty="0" smtClean="0"/>
              <a:t>T</a:t>
            </a:r>
            <a:r>
              <a:rPr lang="en-US" dirty="0" smtClean="0"/>
              <a:t>ime</a:t>
            </a:r>
          </a:p>
          <a:p>
            <a:r>
              <a:rPr lang="en-US" b="1" u="sng" dirty="0" smtClean="0"/>
              <a:t>E</a:t>
            </a:r>
            <a:r>
              <a:rPr lang="en-US" dirty="0" smtClean="0"/>
              <a:t>motion</a:t>
            </a:r>
          </a:p>
          <a:p>
            <a:r>
              <a:rPr lang="en-US" b="1" u="sng" dirty="0" smtClean="0"/>
              <a:t>R</a:t>
            </a:r>
            <a:r>
              <a:rPr lang="en-US" dirty="0" smtClean="0"/>
              <a:t>epetition</a:t>
            </a:r>
          </a:p>
          <a:p>
            <a:r>
              <a:rPr lang="en-US" b="1" u="sng" dirty="0" smtClean="0"/>
              <a:t>S</a:t>
            </a:r>
            <a:r>
              <a:rPr lang="en-US" dirty="0" smtClean="0"/>
              <a:t>etting and Description (what things were like/ what was going on)</a:t>
            </a:r>
            <a:endParaRPr lang="es-MX" dirty="0"/>
          </a:p>
        </p:txBody>
      </p:sp>
      <p:pic>
        <p:nvPicPr>
          <p:cNvPr id="2050" name="Picture 2" descr="C:\Users\Erin\AppData\Local\Microsoft\Windows\Temporary Internet Files\Content.IE5\YVXCXU1M\MC900434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343400"/>
            <a:ext cx="2285714" cy="2285714"/>
          </a:xfrm>
          <a:prstGeom prst="rect">
            <a:avLst/>
          </a:prstGeom>
          <a:noFill/>
        </p:spPr>
      </p:pic>
      <p:pic>
        <p:nvPicPr>
          <p:cNvPr id="2052" name="Picture 4" descr="C:\Users\Erin\AppData\Local\Microsoft\Windows\Temporary Internet Files\Content.IE5\YVXCXU1M\MC90038935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524000"/>
            <a:ext cx="2372932" cy="2326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333 0.01111 L -3.33333E-6 0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505200"/>
            <a:ext cx="4038600" cy="2620963"/>
          </a:xfrm>
        </p:spPr>
        <p:txBody>
          <a:bodyPr/>
          <a:lstStyle/>
          <a:p>
            <a:r>
              <a:rPr lang="es-MX" dirty="0" err="1" smtClean="0"/>
              <a:t>One</a:t>
            </a:r>
            <a:r>
              <a:rPr lang="es-MX" dirty="0" smtClean="0"/>
              <a:t> time</a:t>
            </a:r>
          </a:p>
          <a:p>
            <a:r>
              <a:rPr lang="es-MX" dirty="0" err="1" smtClean="0"/>
              <a:t>Definite</a:t>
            </a:r>
            <a:r>
              <a:rPr lang="es-MX" dirty="0" smtClean="0"/>
              <a:t> </a:t>
            </a:r>
            <a:r>
              <a:rPr lang="es-MX" dirty="0" err="1" smtClean="0"/>
              <a:t>beginning</a:t>
            </a:r>
            <a:r>
              <a:rPr lang="es-MX" dirty="0" smtClean="0"/>
              <a:t>/</a:t>
            </a:r>
            <a:r>
              <a:rPr lang="es-MX" dirty="0" err="1" smtClean="0"/>
              <a:t>end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620963"/>
          </a:xfrm>
        </p:spPr>
        <p:txBody>
          <a:bodyPr/>
          <a:lstStyle/>
          <a:p>
            <a:r>
              <a:rPr lang="es-MX" dirty="0" smtClean="0"/>
              <a:t>Habitual/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going</a:t>
            </a:r>
            <a:r>
              <a:rPr lang="es-MX" dirty="0" smtClean="0"/>
              <a:t> </a:t>
            </a:r>
            <a:r>
              <a:rPr lang="es-MX" dirty="0" err="1" smtClean="0"/>
              <a:t>event</a:t>
            </a:r>
            <a:endParaRPr lang="es-MX" dirty="0" smtClean="0"/>
          </a:p>
          <a:p>
            <a:r>
              <a:rPr lang="es-MX" dirty="0" smtClean="0"/>
              <a:t>No </a:t>
            </a:r>
            <a:r>
              <a:rPr lang="es-MX" dirty="0" err="1" smtClean="0"/>
              <a:t>specific</a:t>
            </a:r>
            <a:r>
              <a:rPr lang="es-MX" dirty="0" smtClean="0"/>
              <a:t> </a:t>
            </a:r>
            <a:r>
              <a:rPr lang="es-MX" dirty="0" err="1" smtClean="0"/>
              <a:t>start</a:t>
            </a:r>
            <a:r>
              <a:rPr lang="es-MX" dirty="0" smtClean="0"/>
              <a:t>/</a:t>
            </a:r>
            <a:r>
              <a:rPr lang="es-MX" dirty="0" err="1" smtClean="0"/>
              <a:t>end</a:t>
            </a:r>
            <a:endParaRPr lang="es-MX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dirty="0" smtClean="0"/>
              <a:t>El pretérito v. el imperfecto</a:t>
            </a:r>
            <a:endParaRPr lang="es-MX" sz="5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667000"/>
            <a:ext cx="40386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09800" y="18288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2667000"/>
            <a:ext cx="403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4931764" y="2101121"/>
            <a:ext cx="3730053" cy="911902"/>
          </a:xfrm>
          <a:custGeom>
            <a:avLst/>
            <a:gdLst>
              <a:gd name="connsiteX0" fmla="*/ 0 w 3730053"/>
              <a:gd name="connsiteY0" fmla="*/ 911902 h 911902"/>
              <a:gd name="connsiteX1" fmla="*/ 509666 w 3730053"/>
              <a:gd name="connsiteY1" fmla="*/ 72453 h 911902"/>
              <a:gd name="connsiteX2" fmla="*/ 1019331 w 3730053"/>
              <a:gd name="connsiteY2" fmla="*/ 866931 h 911902"/>
              <a:gd name="connsiteX3" fmla="*/ 1499016 w 3730053"/>
              <a:gd name="connsiteY3" fmla="*/ 117423 h 911902"/>
              <a:gd name="connsiteX4" fmla="*/ 1978702 w 3730053"/>
              <a:gd name="connsiteY4" fmla="*/ 866931 h 911902"/>
              <a:gd name="connsiteX5" fmla="*/ 2398426 w 3730053"/>
              <a:gd name="connsiteY5" fmla="*/ 192374 h 911902"/>
              <a:gd name="connsiteX6" fmla="*/ 2788170 w 3730053"/>
              <a:gd name="connsiteY6" fmla="*/ 836951 h 911902"/>
              <a:gd name="connsiteX7" fmla="*/ 3207895 w 3730053"/>
              <a:gd name="connsiteY7" fmla="*/ 12492 h 911902"/>
              <a:gd name="connsiteX8" fmla="*/ 3657600 w 3730053"/>
              <a:gd name="connsiteY8" fmla="*/ 762000 h 911902"/>
              <a:gd name="connsiteX9" fmla="*/ 3642610 w 3730053"/>
              <a:gd name="connsiteY9" fmla="*/ 732020 h 91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0053" h="911902">
                <a:moveTo>
                  <a:pt x="0" y="911902"/>
                </a:moveTo>
                <a:cubicBezTo>
                  <a:pt x="169889" y="495925"/>
                  <a:pt x="339778" y="79948"/>
                  <a:pt x="509666" y="72453"/>
                </a:cubicBezTo>
                <a:cubicBezTo>
                  <a:pt x="679554" y="64958"/>
                  <a:pt x="854439" y="859436"/>
                  <a:pt x="1019331" y="866931"/>
                </a:cubicBezTo>
                <a:cubicBezTo>
                  <a:pt x="1184223" y="874426"/>
                  <a:pt x="1339121" y="117423"/>
                  <a:pt x="1499016" y="117423"/>
                </a:cubicBezTo>
                <a:cubicBezTo>
                  <a:pt x="1658911" y="117423"/>
                  <a:pt x="1828800" y="854439"/>
                  <a:pt x="1978702" y="866931"/>
                </a:cubicBezTo>
                <a:cubicBezTo>
                  <a:pt x="2128604" y="879423"/>
                  <a:pt x="2263515" y="197371"/>
                  <a:pt x="2398426" y="192374"/>
                </a:cubicBezTo>
                <a:cubicBezTo>
                  <a:pt x="2533337" y="187377"/>
                  <a:pt x="2653259" y="866931"/>
                  <a:pt x="2788170" y="836951"/>
                </a:cubicBezTo>
                <a:cubicBezTo>
                  <a:pt x="2923081" y="806971"/>
                  <a:pt x="3062990" y="24984"/>
                  <a:pt x="3207895" y="12492"/>
                </a:cubicBezTo>
                <a:cubicBezTo>
                  <a:pt x="3352800" y="0"/>
                  <a:pt x="3585148" y="642079"/>
                  <a:pt x="3657600" y="762000"/>
                </a:cubicBezTo>
                <a:cubicBezTo>
                  <a:pt x="3730053" y="881921"/>
                  <a:pt x="3686331" y="806970"/>
                  <a:pt x="3642610" y="732020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dirty="0" smtClean="0">
                <a:latin typeface="Segoe Print"/>
                <a:ea typeface="Calibri"/>
                <a:cs typeface="Times New Roman"/>
              </a:rPr>
              <a:t>Palabras importantes para decidir pretérito o imperfecto: </a:t>
            </a:r>
            <a:endParaRPr lang="en-US" dirty="0">
              <a:latin typeface="Maiandra GD"/>
              <a:ea typeface="Calibri"/>
              <a:cs typeface="Times New Roman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81000" y="1447800"/>
          <a:ext cx="8340796" cy="5496052"/>
        </p:xfrm>
        <a:graphic>
          <a:graphicData uri="http://schemas.openxmlformats.org/drawingml/2006/table">
            <a:tbl>
              <a:tblPr/>
              <a:tblGrid>
                <a:gridCol w="4134754"/>
                <a:gridCol w="4206042"/>
              </a:tblGrid>
              <a:tr h="26830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Maiandra GD"/>
                          <a:ea typeface="Calibri"/>
                          <a:cs typeface="Times New Roman"/>
                        </a:rPr>
                        <a:t>Pretérito: 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Maiandra GD"/>
                          <a:ea typeface="Calibri"/>
                          <a:cs typeface="Times New Roman"/>
                        </a:rPr>
                        <a:t>Imperfecto:</a:t>
                      </a:r>
                      <a:endParaRPr lang="en-US" sz="18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Maiandra GD"/>
                          <a:ea typeface="Calibri"/>
                          <a:cs typeface="Times New Roman"/>
                        </a:rPr>
                        <a:t>Anoche </a:t>
                      </a:r>
                      <a:endParaRPr lang="en-US" sz="20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Todos los d</a:t>
                      </a:r>
                      <a:r>
                        <a:rPr lang="es-MX" sz="2000">
                          <a:latin typeface="Maiandra GD"/>
                          <a:ea typeface="Calibri"/>
                          <a:cs typeface="Times New Roman"/>
                        </a:rPr>
                        <a:t>ías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Maiandra GD"/>
                          <a:ea typeface="Calibri"/>
                          <a:cs typeface="Times New Roman"/>
                        </a:rPr>
                        <a:t>Ayer </a:t>
                      </a:r>
                      <a:endParaRPr lang="en-US" sz="20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Los </a:t>
                      </a:r>
                      <a:r>
                        <a:rPr lang="en-US" sz="2000" u="sng">
                          <a:latin typeface="Maiandra GD"/>
                          <a:ea typeface="Calibri"/>
                          <a:cs typeface="Times New Roman"/>
                        </a:rPr>
                        <a:t>lunes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Maiandra GD"/>
                          <a:ea typeface="Calibri"/>
                          <a:cs typeface="Times New Roman"/>
                        </a:rPr>
                        <a:t>Anteayer</a:t>
                      </a:r>
                      <a:endParaRPr lang="en-US" sz="20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A menudo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Maiandra GD"/>
                          <a:ea typeface="Calibri"/>
                          <a:cs typeface="Times New Roman"/>
                        </a:rPr>
                        <a:t>Desde el primer momento</a:t>
                      </a:r>
                      <a:endParaRPr lang="en-US" sz="20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Maiandra GD"/>
                          <a:ea typeface="Calibri"/>
                          <a:cs typeface="Times New Roman"/>
                        </a:rPr>
                        <a:t>Siempre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Maiandra GD"/>
                          <a:ea typeface="Calibri"/>
                          <a:cs typeface="Times New Roman"/>
                        </a:rPr>
                        <a:t>Durante </a:t>
                      </a:r>
                      <a:r>
                        <a:rPr lang="es-ES_tradnl" sz="2000" u="sng" dirty="0">
                          <a:latin typeface="Maiandra GD"/>
                          <a:ea typeface="Calibri"/>
                          <a:cs typeface="Times New Roman"/>
                        </a:rPr>
                        <a:t>dos</a:t>
                      </a:r>
                      <a:r>
                        <a:rPr lang="es-ES_tradnl" sz="2000" dirty="0">
                          <a:latin typeface="Maiandra GD"/>
                          <a:ea typeface="Calibri"/>
                          <a:cs typeface="Times New Roman"/>
                        </a:rPr>
                        <a:t> semanas</a:t>
                      </a:r>
                      <a:endParaRPr lang="en-US" sz="20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Mucho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Maiandra GD"/>
                          <a:ea typeface="Calibri"/>
                          <a:cs typeface="Times New Roman"/>
                        </a:rPr>
                        <a:t>El otro día</a:t>
                      </a:r>
                      <a:endParaRPr lang="en-US" sz="20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Muchas veces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Maiandra GD"/>
                          <a:ea typeface="Calibri"/>
                          <a:cs typeface="Times New Roman"/>
                        </a:rPr>
                        <a:t>En ese momento</a:t>
                      </a:r>
                      <a:endParaRPr lang="en-US" sz="20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A veces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Maiandra GD"/>
                          <a:ea typeface="Calibri"/>
                          <a:cs typeface="Times New Roman"/>
                        </a:rPr>
                        <a:t>Entonces</a:t>
                      </a:r>
                      <a:endParaRPr lang="en-US" sz="20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Maiandra GD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n-US" sz="2000" dirty="0" err="1">
                          <a:latin typeface="Maiandra GD"/>
                          <a:ea typeface="Calibri"/>
                          <a:cs typeface="Times New Roman"/>
                        </a:rPr>
                        <a:t>vez</a:t>
                      </a:r>
                      <a:r>
                        <a:rPr lang="en-US" sz="2000" dirty="0">
                          <a:latin typeface="Maiandra GD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n-US" sz="2000" dirty="0" err="1" smtClean="0">
                          <a:latin typeface="Maiandra GD"/>
                          <a:ea typeface="Calibri"/>
                          <a:cs typeface="Times New Roman"/>
                        </a:rPr>
                        <a:t>cuando</a:t>
                      </a:r>
                      <a:r>
                        <a:rPr lang="en-US" sz="2000" dirty="0" smtClean="0">
                          <a:latin typeface="Maiandra GD"/>
                          <a:ea typeface="Calibri"/>
                          <a:cs typeface="Times New Roman"/>
                        </a:rPr>
                        <a:t> (once in a while)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Maiandra GD"/>
                          <a:ea typeface="Calibri"/>
                          <a:cs typeface="Times New Roman"/>
                        </a:rPr>
                        <a:t>Esta mañana/tarde</a:t>
                      </a:r>
                      <a:endParaRPr lang="en-US" sz="20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Cada noche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Maiandra GD"/>
                          <a:ea typeface="Calibri"/>
                          <a:cs typeface="Times New Roman"/>
                        </a:rPr>
                        <a:t>La semana pasada</a:t>
                      </a:r>
                      <a:endParaRPr lang="en-US" sz="20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Generalmente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Maiandra GD"/>
                          <a:ea typeface="Calibri"/>
                          <a:cs typeface="Times New Roman"/>
                        </a:rPr>
                        <a:t>El año pasado</a:t>
                      </a:r>
                      <a:endParaRPr lang="en-US" sz="200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Usualmente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Maiandra GD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s-ES_tradnl" sz="2000" dirty="0" smtClean="0">
                          <a:latin typeface="Maiandra GD"/>
                          <a:ea typeface="Calibri"/>
                          <a:cs typeface="Times New Roman"/>
                        </a:rPr>
                        <a:t>repente (</a:t>
                      </a:r>
                      <a:r>
                        <a:rPr lang="es-ES_tradnl" sz="2000" dirty="0" err="1" smtClean="0">
                          <a:latin typeface="Maiandra GD"/>
                          <a:ea typeface="Calibri"/>
                          <a:cs typeface="Times New Roman"/>
                        </a:rPr>
                        <a:t>suddenly</a:t>
                      </a:r>
                      <a:r>
                        <a:rPr lang="es-ES_tradnl" sz="2000" dirty="0" smtClean="0">
                          <a:latin typeface="Maiandra GD"/>
                          <a:ea typeface="Calibri"/>
                          <a:cs typeface="Times New Roman"/>
                        </a:rPr>
                        <a:t>)</a:t>
                      </a:r>
                      <a:endParaRPr lang="en-US" sz="20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Con frecuencia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Maiandra GD"/>
                          <a:ea typeface="Calibri"/>
                          <a:cs typeface="Times New Roman"/>
                        </a:rPr>
                        <a:t>Por primera </a:t>
                      </a:r>
                      <a:r>
                        <a:rPr lang="es-ES_tradnl" sz="2000" dirty="0" smtClean="0">
                          <a:latin typeface="Maiandra GD"/>
                          <a:ea typeface="Calibri"/>
                          <a:cs typeface="Times New Roman"/>
                        </a:rPr>
                        <a:t>vez (</a:t>
                      </a:r>
                      <a:r>
                        <a:rPr lang="es-ES_tradnl" sz="2000" dirty="0" err="1" smtClean="0">
                          <a:latin typeface="Maiandra GD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s-ES_tradnl" sz="2000" dirty="0" smtClean="0">
                          <a:latin typeface="Maiandra GD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_tradnl" sz="2000" dirty="0" err="1" smtClean="0">
                          <a:latin typeface="Maiandra GD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s-ES_tradnl" sz="2000" dirty="0" smtClean="0">
                          <a:latin typeface="Maiandra GD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_tradnl" sz="2000" dirty="0" err="1" smtClean="0">
                          <a:latin typeface="Maiandra GD"/>
                          <a:ea typeface="Calibri"/>
                          <a:cs typeface="Times New Roman"/>
                        </a:rPr>
                        <a:t>first</a:t>
                      </a:r>
                      <a:r>
                        <a:rPr lang="es-ES_tradnl" sz="2000" dirty="0" smtClean="0">
                          <a:latin typeface="Maiandra GD"/>
                          <a:ea typeface="Calibri"/>
                          <a:cs typeface="Times New Roman"/>
                        </a:rPr>
                        <a:t> time)</a:t>
                      </a:r>
                      <a:endParaRPr lang="en-US" sz="20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Maiandra GD"/>
                          <a:ea typeface="Calibri"/>
                          <a:cs typeface="Times New Roman"/>
                        </a:rPr>
                        <a:t>Nunca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Maiandra GD"/>
                          <a:ea typeface="Calibri"/>
                          <a:cs typeface="Times New Roman"/>
                        </a:rPr>
                        <a:t>Por </a:t>
                      </a:r>
                      <a:r>
                        <a:rPr lang="es-ES_tradnl" sz="2000" dirty="0" smtClean="0">
                          <a:latin typeface="Maiandra GD"/>
                          <a:ea typeface="Calibri"/>
                          <a:cs typeface="Times New Roman"/>
                        </a:rPr>
                        <a:t>fin (</a:t>
                      </a:r>
                      <a:r>
                        <a:rPr lang="es-ES_tradnl" sz="2000" dirty="0" err="1" smtClean="0">
                          <a:latin typeface="Maiandra GD"/>
                          <a:ea typeface="Calibri"/>
                          <a:cs typeface="Times New Roman"/>
                        </a:rPr>
                        <a:t>Finally</a:t>
                      </a:r>
                      <a:r>
                        <a:rPr lang="es-ES_tradnl" sz="2000" dirty="0" smtClean="0">
                          <a:latin typeface="Maiandra GD"/>
                          <a:ea typeface="Calibri"/>
                          <a:cs typeface="Times New Roman"/>
                        </a:rPr>
                        <a:t>)</a:t>
                      </a:r>
                      <a:endParaRPr lang="en-US" sz="2000" dirty="0">
                        <a:latin typeface="Maiandra GD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Maiandra GD"/>
                          <a:ea typeface="Calibri"/>
                          <a:cs typeface="Times New Roman"/>
                        </a:rPr>
                        <a:t>Mientras</a:t>
                      </a:r>
                      <a:r>
                        <a:rPr lang="en-US" sz="2000" dirty="0" smtClean="0">
                          <a:latin typeface="Maiandra GD"/>
                          <a:ea typeface="Calibri"/>
                          <a:cs typeface="Times New Roman"/>
                        </a:rPr>
                        <a:t> (meanwhile/while)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491" marR="874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4221162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/>
              <a:t>Practicamos</a:t>
            </a:r>
            <a:r>
              <a:rPr lang="en-US" sz="6000" dirty="0" smtClean="0"/>
              <a:t>. </a:t>
            </a:r>
            <a:r>
              <a:rPr lang="en-US" sz="6000" dirty="0" err="1" smtClean="0"/>
              <a:t>Conjuga</a:t>
            </a:r>
            <a:r>
              <a:rPr lang="en-US" sz="6000" dirty="0" smtClean="0"/>
              <a:t> los </a:t>
            </a:r>
            <a:r>
              <a:rPr lang="en-US" sz="6000" dirty="0" err="1" smtClean="0"/>
              <a:t>verbos</a:t>
            </a:r>
            <a:r>
              <a:rPr lang="en-US" sz="6000" dirty="0" smtClean="0"/>
              <a:t> en </a:t>
            </a:r>
            <a:r>
              <a:rPr lang="en-US" sz="6000" dirty="0" err="1" smtClean="0"/>
              <a:t>las</a:t>
            </a:r>
            <a:r>
              <a:rPr lang="en-US" sz="6000" dirty="0" smtClean="0"/>
              <a:t> </a:t>
            </a:r>
            <a:r>
              <a:rPr lang="en-US" sz="6000" dirty="0" err="1" smtClean="0"/>
              <a:t>formas</a:t>
            </a:r>
            <a:r>
              <a:rPr lang="en-US" sz="6000" dirty="0" smtClean="0"/>
              <a:t> </a:t>
            </a:r>
            <a:r>
              <a:rPr lang="en-US" sz="6000" dirty="0" err="1" smtClean="0"/>
              <a:t>correctas</a:t>
            </a:r>
            <a:r>
              <a:rPr lang="en-US" sz="6000" dirty="0" smtClean="0"/>
              <a:t> del </a:t>
            </a:r>
            <a:r>
              <a:rPr lang="en-US" sz="6000" dirty="0" err="1" smtClean="0"/>
              <a:t>pretérito</a:t>
            </a:r>
            <a:r>
              <a:rPr lang="en-US" sz="6000" dirty="0" smtClean="0"/>
              <a:t> e </a:t>
            </a:r>
            <a:r>
              <a:rPr lang="en-US" sz="6000" dirty="0" err="1" smtClean="0"/>
              <a:t>imperfecto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lin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lines</Template>
  <TotalTime>180</TotalTime>
  <Words>785</Words>
  <Application>Microsoft Office PowerPoint</Application>
  <PresentationFormat>On-screen Show (4:3)</PresentationFormat>
  <Paragraphs>205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Blue lines</vt:lpstr>
      <vt:lpstr>¿El pretérito o el imperfecto?</vt:lpstr>
      <vt:lpstr>¿El pretérito o el imperfecto?</vt:lpstr>
      <vt:lpstr>El pretérito… terminaciones:</vt:lpstr>
      <vt:lpstr>El imperfecto… terminaciones: </vt:lpstr>
      <vt:lpstr>Afortunadamente – solamente hay 3 verbos irregulares en el imperfecto: </vt:lpstr>
      <vt:lpstr>El pretérito v. el imperfecto</vt:lpstr>
      <vt:lpstr>El pretérito v. el imperfecto</vt:lpstr>
      <vt:lpstr>Palabras importantes para decidir pretérito o imperfecto: </vt:lpstr>
      <vt:lpstr>Practicamos. Conjuga los verbos en las formas correctas del pretérito e imperfecto.</vt:lpstr>
      <vt:lpstr>Ayer, yo _________ una blusa de seda.</vt:lpstr>
      <vt:lpstr>Cada diciembre, mi madre _______ los suéteres. </vt:lpstr>
      <vt:lpstr>Los pantalones _________ciento veinte dólares.</vt:lpstr>
      <vt:lpstr>El jueves pasado, Alberto ________ en la zapatería.</vt:lpstr>
      <vt:lpstr>Las chicas __________ los vestidos y los tacones. </vt:lpstr>
      <vt:lpstr> Los calcetines ___ negros y de lana.</vt:lpstr>
      <vt:lpstr>Anteayer, Lucía _________ con el vendedor.</vt:lpstr>
      <vt:lpstr>Cada día , Patricia __________ ropa bonita.</vt:lpstr>
      <vt:lpstr>Tú buscabas la ropa, cuando el criminal________. </vt:lpstr>
      <vt:lpstr>Primero, tú ____ a GAP. Segundo, ________ los jeans.</vt:lpstr>
      <vt:lpstr>Yo _______ veintiun años cuando _______ de la universidad.</vt:lpstr>
      <vt:lpstr>En el viernes negro, las ofertas ___________a las cinco de la mañana.</vt:lpstr>
      <vt:lpstr>El dependiente _______ simpático y amable.</vt:lpstr>
      <vt:lpstr>Lola siempre __________ la etiqueta de la camisa.</vt:lpstr>
      <vt:lpstr>Ir (imperfecto) + a + infinitive… pero (pretérito)</vt:lpstr>
      <vt:lpstr>Ir (imperfecto) + a + infinitive… pero (imperfecto)</vt:lpstr>
      <vt:lpstr>Practicamos. Completa las frases con las formas correctas de los verbos.</vt:lpstr>
      <vt:lpstr> Yo ___ a visitarte, pero ________ tarde.  </vt:lpstr>
      <vt:lpstr> Ana ___ a asistir la fiesta pero ________ que estudiar. </vt:lpstr>
      <vt:lpstr> Tú _____ a hacer la comida, pero ________ cansado.  </vt:lpstr>
      <vt:lpstr>Ellas no _____ a comprar la ropa, pero les ________ un descuento. </vt:lpstr>
      <vt:lpstr> Cecilia ___ a comprar los zapatos, pero Pilar le _______que eran feos. </vt:lpstr>
      <vt:lpstr> Ignacio ___ a comprar los jeans pero _________ demasiado. </vt:lpstr>
      <vt:lpstr> Yo ___ a nadar, pero el huracán ________.</vt:lpstr>
      <vt:lpstr> Usted ___  a llevar las bufandas pero no _______ frío. </vt:lpstr>
      <vt:lpstr> Jorge ___  a comprar el traje pero no ________ dinero.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¿El pretérito o el imperfecto?</dc:title>
  <dc:creator>Erin</dc:creator>
  <cp:lastModifiedBy>ecrissma</cp:lastModifiedBy>
  <cp:revision>11</cp:revision>
  <dcterms:created xsi:type="dcterms:W3CDTF">2013-11-10T21:35:43Z</dcterms:created>
  <dcterms:modified xsi:type="dcterms:W3CDTF">2013-11-14T19:49:20Z</dcterms:modified>
</cp:coreProperties>
</file>